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60" r:id="rId3"/>
    <p:sldId id="258" r:id="rId4"/>
    <p:sldId id="263" r:id="rId5"/>
    <p:sldId id="257" r:id="rId6"/>
    <p:sldId id="259" r:id="rId7"/>
    <p:sldId id="283" r:id="rId8"/>
    <p:sldId id="261" r:id="rId9"/>
    <p:sldId id="262" r:id="rId10"/>
    <p:sldId id="289" r:id="rId11"/>
    <p:sldId id="290" r:id="rId12"/>
    <p:sldId id="291" r:id="rId13"/>
    <p:sldId id="288" r:id="rId14"/>
    <p:sldId id="293" r:id="rId15"/>
    <p:sldId id="294" r:id="rId16"/>
    <p:sldId id="292"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snapToObjects="1">
      <p:cViewPr varScale="1">
        <p:scale>
          <a:sx n="104" d="100"/>
          <a:sy n="104" d="100"/>
        </p:scale>
        <p:origin x="232"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9666F-7B24-3E4C-ADFF-E43333AA5692}" type="datetimeFigureOut">
              <a:rPr lang="en-US" smtClean="0"/>
              <a:t>5/17/22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7C888-3641-ED4A-A870-6ADA0778462C}" type="slidenum">
              <a:rPr lang="en-US" smtClean="0"/>
              <a:t>‹#›</a:t>
            </a:fld>
            <a:endParaRPr lang="en-US"/>
          </a:p>
        </p:txBody>
      </p:sp>
    </p:spTree>
    <p:extLst>
      <p:ext uri="{BB962C8B-B14F-4D97-AF65-F5344CB8AC3E}">
        <p14:creationId xmlns:p14="http://schemas.microsoft.com/office/powerpoint/2010/main" val="3857396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solidFill>
                  <a:schemeClr val="tx1"/>
                </a:solidFill>
              </a:rPr>
              <a:t>This story doesn’t begin with me or end with me. It doesn’t begin with the research Sisters individually or collectively. Our individual and collective stories began long before we entered onto </a:t>
            </a:r>
            <a:r>
              <a:rPr lang="en-US" sz="2000" dirty="0" err="1">
                <a:solidFill>
                  <a:schemeClr val="tx1"/>
                </a:solidFill>
              </a:rPr>
              <a:t>uni</a:t>
            </a:r>
            <a:r>
              <a:rPr lang="en-US" sz="2000" dirty="0">
                <a:solidFill>
                  <a:schemeClr val="tx1"/>
                </a:solidFill>
              </a:rPr>
              <a:t> landscapes</a:t>
            </a:r>
          </a:p>
          <a:p>
            <a:endParaRPr lang="en-US" sz="2000" dirty="0">
              <a:solidFill>
                <a:schemeClr val="tx1"/>
              </a:solidFill>
            </a:endParaRPr>
          </a:p>
          <a:p>
            <a:r>
              <a:rPr lang="en-US" sz="2000" dirty="0">
                <a:solidFill>
                  <a:schemeClr val="tx1"/>
                </a:solidFill>
              </a:rPr>
              <a:t>Our stories start with our families and our ancestors. </a:t>
            </a:r>
          </a:p>
          <a:p>
            <a:endParaRPr lang="en-US" sz="2000" dirty="0">
              <a:solidFill>
                <a:schemeClr val="tx1"/>
              </a:solidFill>
            </a:endParaRPr>
          </a:p>
          <a:p>
            <a:r>
              <a:rPr lang="en-US" sz="2000" dirty="0">
                <a:solidFill>
                  <a:schemeClr val="tx1"/>
                </a:solidFill>
              </a:rPr>
              <a:t>For many of us, our stories are shaped by generations born into poverty. </a:t>
            </a:r>
          </a:p>
          <a:p>
            <a:endParaRPr lang="en-US" sz="2000" dirty="0">
              <a:solidFill>
                <a:schemeClr val="tx1"/>
              </a:solidFill>
            </a:endParaRPr>
          </a:p>
          <a:p>
            <a:r>
              <a:rPr lang="en-US" sz="2000" dirty="0">
                <a:solidFill>
                  <a:schemeClr val="tx1"/>
                </a:solidFill>
              </a:rPr>
              <a:t>Stories of fleeing persecution. Stories of feeling violence. Stories of being forced into poverty. Stories of the intersection of multiple axes of oppression, marginalization and exclusion. </a:t>
            </a:r>
          </a:p>
          <a:p>
            <a:endParaRPr lang="en-US" sz="2000" dirty="0">
              <a:solidFill>
                <a:schemeClr val="tx1"/>
              </a:solidFill>
            </a:endParaRPr>
          </a:p>
          <a:p>
            <a:r>
              <a:rPr lang="en-US" sz="2000" dirty="0">
                <a:solidFill>
                  <a:schemeClr val="tx1"/>
                </a:solidFill>
              </a:rPr>
              <a:t>But ours are also stories of love, caring and community. </a:t>
            </a:r>
          </a:p>
          <a:p>
            <a:endParaRPr lang="en-US" sz="2000" dirty="0">
              <a:solidFill>
                <a:schemeClr val="tx1"/>
              </a:solidFill>
            </a:endParaRPr>
          </a:p>
          <a:p>
            <a:r>
              <a:rPr lang="en-US" sz="2000" dirty="0">
                <a:solidFill>
                  <a:schemeClr val="tx1"/>
                </a:solidFill>
              </a:rPr>
              <a:t>Our stories speak to the ancestral and kinship knowledge passed along to us and that shape our lived experiences and how we approached this research with wonders and hopes that things can be otherwise for PCS in Canadian universities</a:t>
            </a:r>
          </a:p>
          <a:p>
            <a:r>
              <a:rPr lang="en-US" sz="2000" dirty="0">
                <a:solidFill>
                  <a:schemeClr val="tx1"/>
                </a:solidFill>
              </a:rPr>
              <a:t>_______________</a:t>
            </a:r>
          </a:p>
          <a:p>
            <a:endParaRPr lang="en-US" sz="2000" dirty="0">
              <a:solidFill>
                <a:schemeClr val="tx1"/>
              </a:solidFill>
            </a:endParaRPr>
          </a:p>
          <a:p>
            <a:r>
              <a:rPr lang="en-US" sz="2000" dirty="0">
                <a:solidFill>
                  <a:schemeClr val="tx1"/>
                </a:solidFill>
              </a:rPr>
              <a:t>I remember cleaning a house in part of fund finishing my first undergrad degree</a:t>
            </a:r>
          </a:p>
          <a:p>
            <a:endParaRPr lang="en-US" sz="2000" dirty="0">
              <a:solidFill>
                <a:schemeClr val="tx1"/>
              </a:solidFill>
            </a:endParaRPr>
          </a:p>
          <a:p>
            <a:r>
              <a:rPr lang="en-US" sz="2000" dirty="0">
                <a:solidFill>
                  <a:schemeClr val="tx1"/>
                </a:solidFill>
              </a:rPr>
              <a:t>Dame Shirley </a:t>
            </a:r>
            <a:r>
              <a:rPr lang="en-US" sz="2000" dirty="0" err="1">
                <a:solidFill>
                  <a:schemeClr val="tx1"/>
                </a:solidFill>
              </a:rPr>
              <a:t>Bassye’s</a:t>
            </a:r>
            <a:r>
              <a:rPr lang="en-US" sz="2000" dirty="0">
                <a:solidFill>
                  <a:schemeClr val="tx1"/>
                </a:solidFill>
              </a:rPr>
              <a:t> “History Repeating” was playing and I wondered if my life would be like the women who came before me: deeply entrenched and shaped by generational poverty</a:t>
            </a:r>
          </a:p>
          <a:p>
            <a:endParaRPr lang="en-US" sz="2000" dirty="0">
              <a:solidFill>
                <a:schemeClr val="tx1"/>
              </a:solidFill>
            </a:endParaRPr>
          </a:p>
          <a:p>
            <a:r>
              <a:rPr lang="en-US" sz="2000" dirty="0">
                <a:solidFill>
                  <a:schemeClr val="tx1"/>
                </a:solidFill>
              </a:rPr>
              <a:t>These were the days when I was exploring playwrighting and creative non-fiction</a:t>
            </a:r>
          </a:p>
          <a:p>
            <a:endParaRPr lang="en-US" sz="2000" dirty="0">
              <a:solidFill>
                <a:schemeClr val="tx1"/>
              </a:solidFill>
            </a:endParaRPr>
          </a:p>
          <a:p>
            <a:r>
              <a:rPr lang="en-US" sz="2000" dirty="0">
                <a:solidFill>
                  <a:schemeClr val="tx1"/>
                </a:solidFill>
              </a:rPr>
              <a:t>I began to see how lives were being lived because of massive poor-rich divides</a:t>
            </a:r>
          </a:p>
          <a:p>
            <a:endParaRPr lang="en-US" sz="2000" dirty="0">
              <a:solidFill>
                <a:schemeClr val="tx1"/>
              </a:solidFill>
            </a:endParaRPr>
          </a:p>
          <a:p>
            <a:r>
              <a:rPr lang="en-US" sz="2000" dirty="0">
                <a:solidFill>
                  <a:schemeClr val="tx1"/>
                </a:solidFill>
              </a:rPr>
              <a:t>But I didn’t know about sociology and social class</a:t>
            </a:r>
          </a:p>
          <a:p>
            <a:endParaRPr lang="en-US" sz="2000" dirty="0">
              <a:solidFill>
                <a:schemeClr val="tx1"/>
              </a:solidFill>
            </a:endParaRPr>
          </a:p>
          <a:p>
            <a:r>
              <a:rPr lang="en-US" sz="2000" dirty="0">
                <a:solidFill>
                  <a:schemeClr val="tx1"/>
                </a:solidFill>
              </a:rPr>
              <a:t>It was sitting in an undergrad sociology theory class where students who professed to be rich because of their parent’s wealth made fun of poor white people calling them white trash. Students laughed. The instructors nervously laughed. I sat petrified and deeply shamed. In this moment I came to class consciousness. In this moment I came ever so close to walking out the door, out of the university and not looking back. I wanted the ground to swallow me up but I couldn’t really see the cracks in the foundation of Canadian universities</a:t>
            </a:r>
          </a:p>
          <a:p>
            <a:endParaRPr lang="en-US" sz="2000" dirty="0">
              <a:solidFill>
                <a:schemeClr val="tx1"/>
              </a:solidFill>
            </a:endParaRPr>
          </a:p>
          <a:p>
            <a:r>
              <a:rPr lang="en-US" sz="2000" dirty="0">
                <a:solidFill>
                  <a:schemeClr val="tx1"/>
                </a:solidFill>
              </a:rPr>
              <a:t>I was in an intro do soc of gender class where the instructor threatened via email to have me kicked out of university because I didn’t have the requisite elitist university cultural knowledge</a:t>
            </a:r>
          </a:p>
          <a:p>
            <a:endParaRPr lang="en-US" sz="2000" dirty="0">
              <a:solidFill>
                <a:schemeClr val="tx1"/>
              </a:solidFill>
            </a:endParaRPr>
          </a:p>
          <a:p>
            <a:r>
              <a:rPr lang="en-US" sz="2000" dirty="0">
                <a:solidFill>
                  <a:schemeClr val="tx1"/>
                </a:solidFill>
              </a:rPr>
              <a:t>It was in a sociology of art class with Dr. Richard </a:t>
            </a:r>
            <a:r>
              <a:rPr lang="en-US" sz="2000" dirty="0" err="1">
                <a:solidFill>
                  <a:schemeClr val="tx1"/>
                </a:solidFill>
              </a:rPr>
              <a:t>Westerman</a:t>
            </a:r>
            <a:r>
              <a:rPr lang="en-US" sz="2000" dirty="0">
                <a:solidFill>
                  <a:schemeClr val="tx1"/>
                </a:solidFill>
              </a:rPr>
              <a:t> at the university of Alberta where I learned that there were profs who looked like me. He was so aware of how class was playing out in class as I sat in my identifiable work uniform. His awareness and support were a game changer. There was something wrong in Canadian universities and I was coming to this awareness</a:t>
            </a:r>
          </a:p>
          <a:p>
            <a:endParaRPr lang="en-US" sz="2000" dirty="0">
              <a:solidFill>
                <a:schemeClr val="tx1"/>
              </a:solidFill>
            </a:endParaRPr>
          </a:p>
          <a:p>
            <a:r>
              <a:rPr lang="en-US" sz="2000" dirty="0">
                <a:solidFill>
                  <a:schemeClr val="tx1"/>
                </a:solidFill>
              </a:rPr>
              <a:t>Yes, in Canada, class is always in the lower level of universities. So deep down it is rarely visible to those who don’t need to worry about class</a:t>
            </a:r>
          </a:p>
          <a:p>
            <a:endParaRPr lang="en-US" sz="2000" dirty="0">
              <a:solidFill>
                <a:schemeClr val="tx1"/>
              </a:solidFill>
            </a:endParaRPr>
          </a:p>
          <a:p>
            <a:r>
              <a:rPr lang="en-US" sz="2000" dirty="0">
                <a:solidFill>
                  <a:schemeClr val="tx1"/>
                </a:solidFill>
              </a:rPr>
              <a:t>It was Dr. Janice Huber also at the University of Alberta who created space for me to explore social class and poverty discrimination in Canadian universities. Oh, how many conversations we had that shape every step I took and take.</a:t>
            </a:r>
          </a:p>
          <a:p>
            <a:endParaRPr lang="en-US" sz="2000" dirty="0">
              <a:solidFill>
                <a:schemeClr val="tx1"/>
              </a:solidFill>
            </a:endParaRPr>
          </a:p>
          <a:p>
            <a:r>
              <a:rPr lang="en-US" sz="2000" dirty="0">
                <a:solidFill>
                  <a:schemeClr val="tx1"/>
                </a:solidFill>
              </a:rPr>
              <a:t>Janice and Richard never asked me to perform poverty porn—the fetishization of poverty</a:t>
            </a:r>
          </a:p>
          <a:p>
            <a:endParaRPr lang="en-US" sz="2000" dirty="0">
              <a:solidFill>
                <a:schemeClr val="tx1"/>
              </a:solidFill>
            </a:endParaRPr>
          </a:p>
          <a:p>
            <a:r>
              <a:rPr lang="en-US" sz="2000" dirty="0">
                <a:solidFill>
                  <a:schemeClr val="tx1"/>
                </a:solidFill>
              </a:rPr>
              <a:t>There were also those who resisted my coming to class awareness and how being born into generational poverty shapes my lived experiences, research and understandings of classism in Canadian universities. I learned and learn from these folks, too</a:t>
            </a:r>
          </a:p>
          <a:p>
            <a:endParaRPr lang="en-US" sz="2000" dirty="0">
              <a:solidFill>
                <a:schemeClr val="tx1"/>
              </a:solidFill>
            </a:endParaRPr>
          </a:p>
          <a:p>
            <a:r>
              <a:rPr lang="en-US" sz="2000" dirty="0">
                <a:solidFill>
                  <a:schemeClr val="tx1"/>
                </a:solidFill>
              </a:rPr>
              <a:t>When my mother was in palliative care, I learned how she was denied an education by the Alberta government and social workers because of being born into poverty and put in a violent foster care “home.” This echoes across my life and how I understood higher education—university was never for the likes of folks like us. And I’ll admit that I didn’t even know university existed</a:t>
            </a:r>
          </a:p>
          <a:p>
            <a:endParaRPr lang="en-US" sz="2000" dirty="0">
              <a:solidFill>
                <a:schemeClr val="tx1"/>
              </a:solidFill>
            </a:endParaRPr>
          </a:p>
          <a:p>
            <a:r>
              <a:rPr lang="en-US" sz="2000" dirty="0">
                <a:solidFill>
                  <a:schemeClr val="tx1"/>
                </a:solidFill>
              </a:rPr>
              <a:t>But the idea of university took root when a male boss told me that 1) I would never make as much as a man in the organization and 2) I would always be living below the poverty line because I didn’t have a university degree. Never mind that my contributions were central to the success of the association. But university dogged me because I lacked class consciousness and the ability to understand the gendered nature of poverty.</a:t>
            </a:r>
          </a:p>
          <a:p>
            <a:endParaRPr lang="en-US" sz="2000" dirty="0">
              <a:solidFill>
                <a:schemeClr val="tx1"/>
              </a:solidFill>
            </a:endParaRPr>
          </a:p>
          <a:p>
            <a:r>
              <a:rPr lang="en-US" sz="2000" dirty="0">
                <a:solidFill>
                  <a:schemeClr val="tx1"/>
                </a:solidFill>
              </a:rPr>
              <a:t>I didn’t know terms like first gen, low income or disadvantaged SES students</a:t>
            </a:r>
          </a:p>
          <a:p>
            <a:endParaRPr lang="en-US" sz="2000" dirty="0">
              <a:solidFill>
                <a:schemeClr val="tx1"/>
              </a:solidFill>
            </a:endParaRPr>
          </a:p>
          <a:p>
            <a:r>
              <a:rPr lang="en-US" sz="2000" dirty="0">
                <a:solidFill>
                  <a:schemeClr val="tx1"/>
                </a:solidFill>
              </a:rPr>
              <a:t>It would take 15 fragmented years to get this first undergrad degree finished complete with backbreaking student loans</a:t>
            </a:r>
          </a:p>
          <a:p>
            <a:endParaRPr lang="en-US" sz="2000" dirty="0">
              <a:solidFill>
                <a:schemeClr val="tx1"/>
              </a:solidFill>
            </a:endParaRPr>
          </a:p>
          <a:p>
            <a:r>
              <a:rPr lang="en-US" sz="2000" dirty="0">
                <a:solidFill>
                  <a:schemeClr val="tx1"/>
                </a:solidFill>
              </a:rPr>
              <a:t>But I persisted but only with the support of professors who were willing to engage in my early forays into unpacking the poverty discrimination I saw and experienced everywhere</a:t>
            </a:r>
          </a:p>
          <a:p>
            <a:endParaRPr lang="en-US" sz="2000" dirty="0">
              <a:solidFill>
                <a:schemeClr val="tx1"/>
              </a:solidFill>
            </a:endParaRPr>
          </a:p>
          <a:p>
            <a:r>
              <a:rPr lang="en-US" sz="2000" dirty="0">
                <a:solidFill>
                  <a:schemeClr val="tx1"/>
                </a:solidFill>
              </a:rPr>
              <a:t>Dr. Sara </a:t>
            </a:r>
            <a:r>
              <a:rPr lang="en-US" sz="2000" dirty="0" err="1">
                <a:solidFill>
                  <a:schemeClr val="tx1"/>
                </a:solidFill>
              </a:rPr>
              <a:t>Dorow</a:t>
            </a:r>
            <a:r>
              <a:rPr lang="en-US" sz="2000" dirty="0">
                <a:solidFill>
                  <a:schemeClr val="tx1"/>
                </a:solidFill>
              </a:rPr>
              <a:t> at the university of Alberta allowed this upstart undergrad student to take her graduate methodology and methods class and this is where the foundation of this research was built</a:t>
            </a:r>
          </a:p>
          <a:p>
            <a:endParaRPr lang="en-US" sz="20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2000" b="1" u="sng" kern="1200" dirty="0">
                <a:solidFill>
                  <a:schemeClr val="tx1"/>
                </a:solidFill>
                <a:effectLst/>
                <a:latin typeface="+mn-lt"/>
                <a:ea typeface="+mn-ea"/>
                <a:cs typeface="+mn-cs"/>
              </a:rPr>
              <a:t>CLICK SLIDE</a:t>
            </a:r>
          </a:p>
        </p:txBody>
      </p:sp>
      <p:sp>
        <p:nvSpPr>
          <p:cNvPr id="4" name="Slide Number Placeholder 3"/>
          <p:cNvSpPr>
            <a:spLocks noGrp="1"/>
          </p:cNvSpPr>
          <p:nvPr>
            <p:ph type="sldNum" sz="quarter" idx="5"/>
          </p:nvPr>
        </p:nvSpPr>
        <p:spPr/>
        <p:txBody>
          <a:bodyPr/>
          <a:lstStyle/>
          <a:p>
            <a:fld id="{81CD6BF9-103F-994D-B727-BF10233A6AFB}" type="slidenum">
              <a:rPr lang="en-US" smtClean="0"/>
              <a:t>7</a:t>
            </a:fld>
            <a:endParaRPr lang="en-US"/>
          </a:p>
        </p:txBody>
      </p:sp>
    </p:spTree>
    <p:extLst>
      <p:ext uri="{BB962C8B-B14F-4D97-AF65-F5344CB8AC3E}">
        <p14:creationId xmlns:p14="http://schemas.microsoft.com/office/powerpoint/2010/main" val="3806361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u="sng" kern="1200" dirty="0">
                <a:solidFill>
                  <a:schemeClr val="tx1"/>
                </a:solidFill>
                <a:effectLst/>
                <a:latin typeface="+mn-lt"/>
                <a:ea typeface="+mn-ea"/>
                <a:cs typeface="+mn-cs"/>
              </a:rPr>
              <a:t>Structural</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Requires radical imagination that goes beyond the status quo and way things have always been done</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 </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As Amarillo College taught us, the structural change can begin in the classroom, at the departmental or faculty levels AND at the university wide level</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 </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The key is to not hide behind colonial capitalist bureaucracy</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 </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Change will require support across the university campus and with communities outside of academia</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 </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If this is to work, and create in the meantime and structural changes there needs to be political will along with radical imagination</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 </a:t>
            </a:r>
            <a:endParaRPr lang="en-CA" sz="20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I have tracked the </a:t>
            </a:r>
            <a:r>
              <a:rPr lang="en-US" sz="2000" b="1" i="1" kern="1200" dirty="0">
                <a:solidFill>
                  <a:schemeClr val="tx1"/>
                </a:solidFill>
                <a:effectLst/>
                <a:latin typeface="+mn-lt"/>
                <a:ea typeface="+mn-ea"/>
                <a:cs typeface="+mn-cs"/>
              </a:rPr>
              <a:t>lack</a:t>
            </a:r>
            <a:r>
              <a:rPr lang="en-US" sz="2000" kern="1200" dirty="0">
                <a:solidFill>
                  <a:schemeClr val="tx1"/>
                </a:solidFill>
                <a:effectLst/>
                <a:latin typeface="+mn-lt"/>
                <a:ea typeface="+mn-ea"/>
                <a:cs typeface="+mn-cs"/>
              </a:rPr>
              <a:t> of political will, for instance, in getting poverty discrimination in legislation at the federal level AND getting social class included in equity, diversity and inclusion mandates and policies. This needs to change if there is going to be structural change that addresses class-based education equity in Canadian universities</a:t>
            </a:r>
          </a:p>
          <a:p>
            <a:endParaRPr lang="en-US" sz="2000" kern="1200" dirty="0">
              <a:solidFill>
                <a:schemeClr val="tx1"/>
              </a:solidFill>
              <a:effectLst/>
              <a:latin typeface="+mn-lt"/>
              <a:ea typeface="+mn-ea"/>
              <a:cs typeface="+mn-cs"/>
            </a:endParaRPr>
          </a:p>
          <a:p>
            <a:r>
              <a:rPr lang="en-US" sz="2000" b="1" kern="1200" dirty="0">
                <a:solidFill>
                  <a:schemeClr val="tx1"/>
                </a:solidFill>
                <a:effectLst/>
                <a:latin typeface="+mn-lt"/>
                <a:ea typeface="+mn-ea"/>
                <a:cs typeface="+mn-cs"/>
              </a:rPr>
              <a:t>Accountability</a:t>
            </a:r>
          </a:p>
          <a:p>
            <a:r>
              <a:rPr lang="en-US" sz="2000" kern="1200" dirty="0">
                <a:solidFill>
                  <a:schemeClr val="tx1"/>
                </a:solidFill>
                <a:effectLst/>
                <a:latin typeface="+mn-lt"/>
                <a:ea typeface="+mn-ea"/>
                <a:cs typeface="+mn-cs"/>
              </a:rPr>
              <a:t>It is through structural change and deep commitment that we </a:t>
            </a:r>
            <a:r>
              <a:rPr lang="en-CA" sz="2000" kern="1200" dirty="0">
                <a:solidFill>
                  <a:schemeClr val="tx1"/>
                </a:solidFill>
                <a:effectLst/>
                <a:latin typeface="+mn-lt"/>
                <a:ea typeface="+mn-ea"/>
                <a:cs typeface="+mn-cs"/>
              </a:rPr>
              <a:t>we can hold institutions accountable for their status quo and harmful practices. </a:t>
            </a:r>
          </a:p>
          <a:p>
            <a:endParaRPr lang="en-CA" sz="2000" kern="1200" dirty="0">
              <a:solidFill>
                <a:schemeClr val="tx1"/>
              </a:solidFill>
              <a:effectLst/>
              <a:latin typeface="+mn-lt"/>
              <a:ea typeface="+mn-ea"/>
              <a:cs typeface="+mn-cs"/>
            </a:endParaRPr>
          </a:p>
          <a:p>
            <a:r>
              <a:rPr lang="en-CA" sz="3000" b="1" u="sng" kern="1200" dirty="0">
                <a:solidFill>
                  <a:schemeClr val="tx1"/>
                </a:solidFill>
                <a:effectLst/>
                <a:latin typeface="+mn-lt"/>
                <a:ea typeface="+mn-ea"/>
                <a:cs typeface="+mn-cs"/>
              </a:rPr>
              <a:t>CLICK SLIDE</a:t>
            </a:r>
          </a:p>
          <a:p>
            <a:endParaRPr lang="en-US" sz="2000" dirty="0"/>
          </a:p>
        </p:txBody>
      </p:sp>
      <p:sp>
        <p:nvSpPr>
          <p:cNvPr id="4" name="Slide Number Placeholder 3"/>
          <p:cNvSpPr>
            <a:spLocks noGrp="1"/>
          </p:cNvSpPr>
          <p:nvPr>
            <p:ph type="sldNum" sz="quarter" idx="5"/>
          </p:nvPr>
        </p:nvSpPr>
        <p:spPr/>
        <p:txBody>
          <a:bodyPr/>
          <a:lstStyle/>
          <a:p>
            <a:fld id="{81CD6BF9-103F-994D-B727-BF10233A6AFB}" type="slidenum">
              <a:rPr lang="en-US" smtClean="0"/>
              <a:t>13</a:t>
            </a:fld>
            <a:endParaRPr lang="en-US"/>
          </a:p>
        </p:txBody>
      </p:sp>
    </p:spTree>
    <p:extLst>
      <p:ext uri="{BB962C8B-B14F-4D97-AF65-F5344CB8AC3E}">
        <p14:creationId xmlns:p14="http://schemas.microsoft.com/office/powerpoint/2010/main" val="2142475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586AA-9C01-BA4B-B9B8-E4B4C6F7B9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70A36E-3435-924B-A9AA-5DC2272FB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1A9F36-9D15-744F-B4BE-C265A53765EB}"/>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5" name="Footer Placeholder 4">
            <a:extLst>
              <a:ext uri="{FF2B5EF4-FFF2-40B4-BE49-F238E27FC236}">
                <a16:creationId xmlns:a16="http://schemas.microsoft.com/office/drawing/2014/main" id="{D13BEB10-7787-3243-A551-7AAABACB1D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2E0EB-509A-0E40-9A44-2F0E442E95E2}"/>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411979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6CB80-9345-E040-8C44-6614CAF71F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A2126-3813-E140-A736-35D8A6AF5C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A9F2A-C4C2-5E41-BD4A-530793566110}"/>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5" name="Footer Placeholder 4">
            <a:extLst>
              <a:ext uri="{FF2B5EF4-FFF2-40B4-BE49-F238E27FC236}">
                <a16:creationId xmlns:a16="http://schemas.microsoft.com/office/drawing/2014/main" id="{06F3B593-D242-DB47-93C0-69AD822C0B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0F1E8-5069-6A44-98A7-97810304E64B}"/>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127703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AC37C-4B36-0147-84AC-AC9DC797DE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1D4DD9-596A-9340-AC7D-A6084C5851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A115BF-0E13-D84E-B7C7-F5FD46713EFB}"/>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5" name="Footer Placeholder 4">
            <a:extLst>
              <a:ext uri="{FF2B5EF4-FFF2-40B4-BE49-F238E27FC236}">
                <a16:creationId xmlns:a16="http://schemas.microsoft.com/office/drawing/2014/main" id="{9BB4BC8E-83A1-B24E-9C47-90E4F6436D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39823E-9D8D-284F-BE41-10573AED2056}"/>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6412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13DBD-2C7F-CD4D-89E7-D4F7581E9A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A2981A-65B9-8747-B9B8-9A3FDD4F87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195CDD-9B3D-9C4F-AF92-8955FDAF66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141BD3-444A-4F49-ADA5-F0298EDC3666}"/>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6" name="Footer Placeholder 5">
            <a:extLst>
              <a:ext uri="{FF2B5EF4-FFF2-40B4-BE49-F238E27FC236}">
                <a16:creationId xmlns:a16="http://schemas.microsoft.com/office/drawing/2014/main" id="{30CC9ACC-50FF-DA44-8BB4-21A1178DD6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0CB785-4EBE-C148-8073-6D5A7866BEFE}"/>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2201083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D61CD-C17A-E545-9494-36E6BE545C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8084D5-FBB1-C84B-9546-4B2468C646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C9A060-54D0-8748-8A74-4040F97A2C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B1F221-8E1D-0345-A4D0-AB00DA62D4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0D884F-1918-EF46-9F8D-33DCF26AD8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E13AE7-B576-EE48-B000-BCA7970BB061}"/>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8" name="Footer Placeholder 7">
            <a:extLst>
              <a:ext uri="{FF2B5EF4-FFF2-40B4-BE49-F238E27FC236}">
                <a16:creationId xmlns:a16="http://schemas.microsoft.com/office/drawing/2014/main" id="{E6EBCFDD-18A6-7643-8F93-B487FEBAD4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623513-9748-D44D-B394-EB0626DB93F9}"/>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3687869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0F10-BD0E-994F-883D-308600C7A4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C4EF7D-860E-6E44-95C6-9EEA2EBAC684}"/>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4" name="Footer Placeholder 3">
            <a:extLst>
              <a:ext uri="{FF2B5EF4-FFF2-40B4-BE49-F238E27FC236}">
                <a16:creationId xmlns:a16="http://schemas.microsoft.com/office/drawing/2014/main" id="{67E73D88-CE11-F440-A98D-AE263B41E2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1E4CD8-89C0-7443-9891-9046775F3644}"/>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3351305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0DFE08-5053-324F-B5BA-8DCB0DCD83BC}"/>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3" name="Footer Placeholder 2">
            <a:extLst>
              <a:ext uri="{FF2B5EF4-FFF2-40B4-BE49-F238E27FC236}">
                <a16:creationId xmlns:a16="http://schemas.microsoft.com/office/drawing/2014/main" id="{BAF68FC6-553E-FC48-9206-6EFC7CCA0D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2AF526-C514-D340-AB93-749E48093519}"/>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3082682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1A385-AE61-B54A-AED1-4576C7DE80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04C5E5-80E8-4741-ABF6-0B54656A97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0B6E32-93A7-5C49-B96A-08BE7D765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302D7-35E7-D44E-B1F7-23867F9891C3}"/>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6" name="Footer Placeholder 5">
            <a:extLst>
              <a:ext uri="{FF2B5EF4-FFF2-40B4-BE49-F238E27FC236}">
                <a16:creationId xmlns:a16="http://schemas.microsoft.com/office/drawing/2014/main" id="{E228337B-182C-F946-8D06-2704C18E49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82457B-2FE8-614B-B2C4-CF4BA752F138}"/>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1114095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ECD8E-9DA5-794A-961F-B283CA53CB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ABC746-8939-6240-A0C2-52091E9D5F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7E9C5B2-0D0A-424C-A442-F121685E21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AFABD6-BA34-034F-8F32-B8CA06789C44}"/>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6" name="Footer Placeholder 5">
            <a:extLst>
              <a:ext uri="{FF2B5EF4-FFF2-40B4-BE49-F238E27FC236}">
                <a16:creationId xmlns:a16="http://schemas.microsoft.com/office/drawing/2014/main" id="{9757AB6B-CB94-1C4D-9A77-8C0ADA3BA8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AD5A6E-8AC3-694D-9A42-943C0CEC0300}"/>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3141999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F7776-C488-0A46-A75A-0DD29BEAB5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D0A9C08-928A-3142-BA6B-08E1BC816F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F615AA-120D-0346-A7E8-3975EFD1B5EB}"/>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5" name="Footer Placeholder 4">
            <a:extLst>
              <a:ext uri="{FF2B5EF4-FFF2-40B4-BE49-F238E27FC236}">
                <a16:creationId xmlns:a16="http://schemas.microsoft.com/office/drawing/2014/main" id="{A666F491-7BD8-0C41-B40F-973A008738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53AAAA-A2D9-694B-9CFC-7CDB8BE3A4C1}"/>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27187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1BAED5-28EC-2E47-8A89-7A2032D86E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01339F-4979-7E4E-96A7-4EA3A4A526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5087C3-D767-654B-98E6-C55D26EC8D97}"/>
              </a:ext>
            </a:extLst>
          </p:cNvPr>
          <p:cNvSpPr>
            <a:spLocks noGrp="1"/>
          </p:cNvSpPr>
          <p:nvPr>
            <p:ph type="dt" sz="half" idx="10"/>
          </p:nvPr>
        </p:nvSpPr>
        <p:spPr/>
        <p:txBody>
          <a:bodyPr/>
          <a:lstStyle/>
          <a:p>
            <a:fld id="{92236569-C7B4-E44C-868C-A2537693B14D}" type="datetimeFigureOut">
              <a:rPr lang="en-US" smtClean="0"/>
              <a:t>5/17/22</a:t>
            </a:fld>
            <a:endParaRPr lang="en-US"/>
          </a:p>
        </p:txBody>
      </p:sp>
      <p:sp>
        <p:nvSpPr>
          <p:cNvPr id="5" name="Footer Placeholder 4">
            <a:extLst>
              <a:ext uri="{FF2B5EF4-FFF2-40B4-BE49-F238E27FC236}">
                <a16:creationId xmlns:a16="http://schemas.microsoft.com/office/drawing/2014/main" id="{400F6503-5D75-7640-AED6-DC6469BA77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4F5CC-BE83-8949-9CED-A85DFF16333B}"/>
              </a:ext>
            </a:extLst>
          </p:cNvPr>
          <p:cNvSpPr>
            <a:spLocks noGrp="1"/>
          </p:cNvSpPr>
          <p:nvPr>
            <p:ph type="sldNum" sz="quarter" idx="12"/>
          </p:nvPr>
        </p:nvSpPr>
        <p:spPr/>
        <p:txBody>
          <a:bodyPr/>
          <a:lstStyle/>
          <a:p>
            <a:fld id="{25FC449D-1826-534C-9A3A-1F5D6ADBC455}" type="slidenum">
              <a:rPr lang="en-US" smtClean="0"/>
              <a:t>‹#›</a:t>
            </a:fld>
            <a:endParaRPr lang="en-US"/>
          </a:p>
        </p:txBody>
      </p:sp>
    </p:spTree>
    <p:extLst>
      <p:ext uri="{BB962C8B-B14F-4D97-AF65-F5344CB8AC3E}">
        <p14:creationId xmlns:p14="http://schemas.microsoft.com/office/powerpoint/2010/main" val="2258166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88333D-0783-3C40-8B53-0F2A1E44A1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50BE5B-9EC6-9343-BA42-0E0EEAB80B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3D2283-1EEE-EB4D-A799-C2CCFF9BF1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236569-C7B4-E44C-868C-A2537693B14D}" type="datetimeFigureOut">
              <a:rPr lang="en-US" smtClean="0"/>
              <a:t>5/17/22</a:t>
            </a:fld>
            <a:endParaRPr lang="en-US"/>
          </a:p>
        </p:txBody>
      </p:sp>
      <p:sp>
        <p:nvSpPr>
          <p:cNvPr id="5" name="Footer Placeholder 4">
            <a:extLst>
              <a:ext uri="{FF2B5EF4-FFF2-40B4-BE49-F238E27FC236}">
                <a16:creationId xmlns:a16="http://schemas.microsoft.com/office/drawing/2014/main" id="{97E0A781-B6D9-6640-84F3-B9EACFC62F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0A2C76-4575-3D4E-AAE7-31E59C67AD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FC449D-1826-534C-9A3A-1F5D6ADBC455}" type="slidenum">
              <a:rPr lang="en-US" smtClean="0"/>
              <a:t>‹#›</a:t>
            </a:fld>
            <a:endParaRPr lang="en-US"/>
          </a:p>
        </p:txBody>
      </p:sp>
    </p:spTree>
    <p:extLst>
      <p:ext uri="{BB962C8B-B14F-4D97-AF65-F5344CB8AC3E}">
        <p14:creationId xmlns:p14="http://schemas.microsoft.com/office/powerpoint/2010/main" val="2748839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chrc.net/poverty-kills-why-its-time-to-add-social-condition-to-bcs-human-rights-law/#:~:text=Poverty%20kills.,Canadians%20dying%20prematurely%20each%20day" TargetMode="External"/><Relationship Id="rId2" Type="http://schemas.openxmlformats.org/officeDocument/2006/relationships/hyperlink" Target="https://www.thestar.com/opinion/commentary/2014/11/23/income_inequality_is_killing_thousands_of_canadians_every_year.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cslobod@ualberta.ca"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elaberge@uvic.ca" TargetMode="Externa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EBE987-BB34-F14F-B8A4-4CCCF4F259FB}"/>
              </a:ext>
            </a:extLst>
          </p:cNvPr>
          <p:cNvPicPr>
            <a:picLocks noChangeAspect="1"/>
          </p:cNvPicPr>
          <p:nvPr/>
        </p:nvPicPr>
        <p:blipFill>
          <a:blip r:embed="rId2"/>
          <a:stretch>
            <a:fillRect/>
          </a:stretch>
        </p:blipFill>
        <p:spPr>
          <a:xfrm>
            <a:off x="0" y="-4962334"/>
            <a:ext cx="12192000" cy="12234235"/>
          </a:xfrm>
          <a:prstGeom prst="rect">
            <a:avLst/>
          </a:prstGeom>
        </p:spPr>
      </p:pic>
      <p:sp>
        <p:nvSpPr>
          <p:cNvPr id="6" name="TextBox 5">
            <a:extLst>
              <a:ext uri="{FF2B5EF4-FFF2-40B4-BE49-F238E27FC236}">
                <a16:creationId xmlns:a16="http://schemas.microsoft.com/office/drawing/2014/main" id="{554E24BB-BDEE-4247-B5FC-E5CB10C43EFD}"/>
              </a:ext>
            </a:extLst>
          </p:cNvPr>
          <p:cNvSpPr txBox="1"/>
          <p:nvPr/>
        </p:nvSpPr>
        <p:spPr>
          <a:xfrm>
            <a:off x="0" y="6185362"/>
            <a:ext cx="12739816" cy="790833"/>
          </a:xfrm>
          <a:prstGeom prst="rect">
            <a:avLst/>
          </a:prstGeom>
          <a:solidFill>
            <a:schemeClr val="bg1"/>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2984BACB-AC9C-4341-9287-3C7392F613F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C6C8235-5FC5-324B-8DE7-9C3BD56C1EF5}"/>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065A8308-9AFB-1B40-9F06-1AA3B1D83E9D}"/>
              </a:ext>
            </a:extLst>
          </p:cNvPr>
          <p:cNvPicPr>
            <a:picLocks noChangeAspect="1"/>
          </p:cNvPicPr>
          <p:nvPr/>
        </p:nvPicPr>
        <p:blipFill>
          <a:blip r:embed="rId3"/>
          <a:stretch>
            <a:fillRect/>
          </a:stretch>
        </p:blipFill>
        <p:spPr>
          <a:xfrm>
            <a:off x="4019550" y="2159000"/>
            <a:ext cx="3949700" cy="1600200"/>
          </a:xfrm>
          <a:prstGeom prst="rect">
            <a:avLst/>
          </a:prstGeom>
        </p:spPr>
      </p:pic>
      <p:pic>
        <p:nvPicPr>
          <p:cNvPr id="8" name="Picture 7">
            <a:extLst>
              <a:ext uri="{FF2B5EF4-FFF2-40B4-BE49-F238E27FC236}">
                <a16:creationId xmlns:a16="http://schemas.microsoft.com/office/drawing/2014/main" id="{E6123AD2-58C8-AD4B-BB43-BEB560DA5BFD}"/>
              </a:ext>
            </a:extLst>
          </p:cNvPr>
          <p:cNvPicPr>
            <a:picLocks noChangeAspect="1"/>
          </p:cNvPicPr>
          <p:nvPr/>
        </p:nvPicPr>
        <p:blipFill>
          <a:blip r:embed="rId4"/>
          <a:stretch>
            <a:fillRect/>
          </a:stretch>
        </p:blipFill>
        <p:spPr>
          <a:xfrm>
            <a:off x="4936045" y="6453613"/>
            <a:ext cx="1807476" cy="438176"/>
          </a:xfrm>
          <a:prstGeom prst="rect">
            <a:avLst/>
          </a:prstGeom>
        </p:spPr>
      </p:pic>
      <p:pic>
        <p:nvPicPr>
          <p:cNvPr id="9" name="Picture 8">
            <a:extLst>
              <a:ext uri="{FF2B5EF4-FFF2-40B4-BE49-F238E27FC236}">
                <a16:creationId xmlns:a16="http://schemas.microsoft.com/office/drawing/2014/main" id="{DAB69DE5-026A-8241-9066-ED7BBC063CC6}"/>
              </a:ext>
            </a:extLst>
          </p:cNvPr>
          <p:cNvPicPr>
            <a:picLocks noChangeAspect="1"/>
          </p:cNvPicPr>
          <p:nvPr/>
        </p:nvPicPr>
        <p:blipFill>
          <a:blip r:embed="rId5"/>
          <a:stretch>
            <a:fillRect/>
          </a:stretch>
        </p:blipFill>
        <p:spPr>
          <a:xfrm>
            <a:off x="7170171" y="6180589"/>
            <a:ext cx="863600" cy="711200"/>
          </a:xfrm>
          <a:prstGeom prst="rect">
            <a:avLst/>
          </a:prstGeom>
        </p:spPr>
      </p:pic>
      <p:pic>
        <p:nvPicPr>
          <p:cNvPr id="10" name="Picture 9">
            <a:extLst>
              <a:ext uri="{FF2B5EF4-FFF2-40B4-BE49-F238E27FC236}">
                <a16:creationId xmlns:a16="http://schemas.microsoft.com/office/drawing/2014/main" id="{0DE16622-28CA-2C41-A0B9-2FDD439A4D71}"/>
              </a:ext>
            </a:extLst>
          </p:cNvPr>
          <p:cNvPicPr>
            <a:picLocks noChangeAspect="1"/>
          </p:cNvPicPr>
          <p:nvPr/>
        </p:nvPicPr>
        <p:blipFill>
          <a:blip r:embed="rId6"/>
          <a:stretch>
            <a:fillRect/>
          </a:stretch>
        </p:blipFill>
        <p:spPr>
          <a:xfrm>
            <a:off x="8452055" y="6432497"/>
            <a:ext cx="1394983" cy="424560"/>
          </a:xfrm>
          <a:prstGeom prst="rect">
            <a:avLst/>
          </a:prstGeom>
        </p:spPr>
      </p:pic>
      <p:pic>
        <p:nvPicPr>
          <p:cNvPr id="11" name="Picture 2" descr="Picture">
            <a:extLst>
              <a:ext uri="{FF2B5EF4-FFF2-40B4-BE49-F238E27FC236}">
                <a16:creationId xmlns:a16="http://schemas.microsoft.com/office/drawing/2014/main" id="{D77A222D-3BA1-6249-BDCD-B611EB4574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18683" y="6453613"/>
            <a:ext cx="2120900" cy="40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445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5CB8A-5791-5040-B277-ECC73E1EE9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AC84D1-95F0-E844-8137-D73293F50D87}"/>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t>wicked problem</a:t>
            </a:r>
          </a:p>
        </p:txBody>
      </p:sp>
    </p:spTree>
    <p:extLst>
      <p:ext uri="{BB962C8B-B14F-4D97-AF65-F5344CB8AC3E}">
        <p14:creationId xmlns:p14="http://schemas.microsoft.com/office/powerpoint/2010/main" val="1916510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1F41-5B86-F545-9A7F-63C4B8C69B6B}"/>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6451D3CD-6F33-3644-A71E-F3709B36579F}"/>
              </a:ext>
            </a:extLst>
          </p:cNvPr>
          <p:cNvPicPr>
            <a:picLocks noGrp="1" noChangeAspect="1"/>
          </p:cNvPicPr>
          <p:nvPr>
            <p:ph idx="1"/>
          </p:nvPr>
        </p:nvPicPr>
        <p:blipFill>
          <a:blip r:embed="rId2"/>
          <a:stretch>
            <a:fillRect/>
          </a:stretch>
        </p:blipFill>
        <p:spPr>
          <a:xfrm>
            <a:off x="1" y="98853"/>
            <a:ext cx="12220870" cy="6874239"/>
          </a:xfrm>
        </p:spPr>
      </p:pic>
    </p:spTree>
    <p:extLst>
      <p:ext uri="{BB962C8B-B14F-4D97-AF65-F5344CB8AC3E}">
        <p14:creationId xmlns:p14="http://schemas.microsoft.com/office/powerpoint/2010/main" val="291466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EF373-71D2-5949-821A-B0DA9B2C68C6}"/>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0A11F893-743F-6E40-B506-730283BE3507}"/>
              </a:ext>
            </a:extLst>
          </p:cNvPr>
          <p:cNvPicPr>
            <a:picLocks noGrp="1" noChangeAspect="1"/>
          </p:cNvPicPr>
          <p:nvPr>
            <p:ph idx="1"/>
          </p:nvPr>
        </p:nvPicPr>
        <p:blipFill>
          <a:blip r:embed="rId2"/>
          <a:stretch>
            <a:fillRect/>
          </a:stretch>
        </p:blipFill>
        <p:spPr>
          <a:xfrm>
            <a:off x="2965622" y="0"/>
            <a:ext cx="6882129" cy="6907618"/>
          </a:xfrm>
        </p:spPr>
      </p:pic>
    </p:spTree>
    <p:extLst>
      <p:ext uri="{BB962C8B-B14F-4D97-AF65-F5344CB8AC3E}">
        <p14:creationId xmlns:p14="http://schemas.microsoft.com/office/powerpoint/2010/main" val="699362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4311-09D3-FC4C-8857-3AA47B6C019C}"/>
              </a:ext>
            </a:extLst>
          </p:cNvPr>
          <p:cNvSpPr>
            <a:spLocks noGrp="1"/>
          </p:cNvSpPr>
          <p:nvPr>
            <p:ph type="title"/>
          </p:nvPr>
        </p:nvSpPr>
        <p:spPr/>
        <p:txBody>
          <a:bodyPr/>
          <a:lstStyle/>
          <a:p>
            <a:endParaRPr lang="en-US"/>
          </a:p>
        </p:txBody>
      </p:sp>
      <p:pic>
        <p:nvPicPr>
          <p:cNvPr id="5" name="Content Placeholder 4" descr="Diagram, text&#10;&#10;Description automatically generated">
            <a:extLst>
              <a:ext uri="{FF2B5EF4-FFF2-40B4-BE49-F238E27FC236}">
                <a16:creationId xmlns:a16="http://schemas.microsoft.com/office/drawing/2014/main" id="{C3EE4B08-1E69-734A-818E-03D3D5D9441E}"/>
              </a:ext>
            </a:extLst>
          </p:cNvPr>
          <p:cNvPicPr>
            <a:picLocks noGrp="1" noChangeAspect="1"/>
          </p:cNvPicPr>
          <p:nvPr>
            <p:ph idx="1"/>
          </p:nvPr>
        </p:nvPicPr>
        <p:blipFill>
          <a:blip r:embed="rId2"/>
          <a:stretch>
            <a:fillRect/>
          </a:stretch>
        </p:blipFill>
        <p:spPr>
          <a:xfrm>
            <a:off x="2694552" y="-13613"/>
            <a:ext cx="6802896" cy="6871613"/>
          </a:xfrm>
        </p:spPr>
      </p:pic>
    </p:spTree>
    <p:extLst>
      <p:ext uri="{BB962C8B-B14F-4D97-AF65-F5344CB8AC3E}">
        <p14:creationId xmlns:p14="http://schemas.microsoft.com/office/powerpoint/2010/main" val="296018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27DDE-B16E-FB48-8378-5CA036DE353F}"/>
              </a:ext>
            </a:extLst>
          </p:cNvPr>
          <p:cNvSpPr>
            <a:spLocks noGrp="1"/>
          </p:cNvSpPr>
          <p:nvPr>
            <p:ph type="title"/>
          </p:nvPr>
        </p:nvSpPr>
        <p:spPr/>
        <p:txBody>
          <a:bodyPr/>
          <a:lstStyle/>
          <a:p>
            <a:endParaRPr lang="en-US"/>
          </a:p>
        </p:txBody>
      </p:sp>
      <p:pic>
        <p:nvPicPr>
          <p:cNvPr id="5" name="Content Placeholder 4" descr="Chart, funnel chart&#10;&#10;Description automatically generated">
            <a:extLst>
              <a:ext uri="{FF2B5EF4-FFF2-40B4-BE49-F238E27FC236}">
                <a16:creationId xmlns:a16="http://schemas.microsoft.com/office/drawing/2014/main" id="{D0C50B0D-529B-7A41-9CEC-F4BD9252A3E8}"/>
              </a:ext>
            </a:extLst>
          </p:cNvPr>
          <p:cNvPicPr>
            <a:picLocks noGrp="1" noChangeAspect="1"/>
          </p:cNvPicPr>
          <p:nvPr>
            <p:ph idx="1"/>
          </p:nvPr>
        </p:nvPicPr>
        <p:blipFill>
          <a:blip r:embed="rId2"/>
          <a:stretch>
            <a:fillRect/>
          </a:stretch>
        </p:blipFill>
        <p:spPr>
          <a:xfrm>
            <a:off x="-123568" y="-13772"/>
            <a:ext cx="12315569" cy="6927508"/>
          </a:xfrm>
        </p:spPr>
      </p:pic>
    </p:spTree>
    <p:extLst>
      <p:ext uri="{BB962C8B-B14F-4D97-AF65-F5344CB8AC3E}">
        <p14:creationId xmlns:p14="http://schemas.microsoft.com/office/powerpoint/2010/main" val="1305021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B6E84-6183-6945-AF03-B9A0FDDB6A26}"/>
              </a:ext>
            </a:extLst>
          </p:cNvPr>
          <p:cNvSpPr>
            <a:spLocks noGrp="1"/>
          </p:cNvSpPr>
          <p:nvPr>
            <p:ph type="title"/>
          </p:nvPr>
        </p:nvSpPr>
        <p:spPr/>
        <p:txBody>
          <a:bodyPr/>
          <a:lstStyle/>
          <a:p>
            <a:endParaRPr lang="en-US"/>
          </a:p>
        </p:txBody>
      </p:sp>
      <p:pic>
        <p:nvPicPr>
          <p:cNvPr id="14" name="Content Placeholder 13" descr="Graphical user interface&#10;&#10;Description automatically generated">
            <a:extLst>
              <a:ext uri="{FF2B5EF4-FFF2-40B4-BE49-F238E27FC236}">
                <a16:creationId xmlns:a16="http://schemas.microsoft.com/office/drawing/2014/main" id="{0FC6B62E-10CA-F340-AC7E-9D28D253FB3C}"/>
              </a:ext>
            </a:extLst>
          </p:cNvPr>
          <p:cNvPicPr>
            <a:picLocks noGrp="1" noChangeAspect="1"/>
          </p:cNvPicPr>
          <p:nvPr>
            <p:ph idx="1"/>
          </p:nvPr>
        </p:nvPicPr>
        <p:blipFill>
          <a:blip r:embed="rId3"/>
          <a:stretch>
            <a:fillRect/>
          </a:stretch>
        </p:blipFill>
        <p:spPr>
          <a:xfrm>
            <a:off x="0" y="0"/>
            <a:ext cx="12192000" cy="6858000"/>
          </a:xfrm>
        </p:spPr>
      </p:pic>
    </p:spTree>
    <p:extLst>
      <p:ext uri="{BB962C8B-B14F-4D97-AF65-F5344CB8AC3E}">
        <p14:creationId xmlns:p14="http://schemas.microsoft.com/office/powerpoint/2010/main" val="34887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4DB6-7A99-8047-A6F6-A22B0A7F14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BBC6C0-CBB2-B34C-A9D9-42968F81D4E9}"/>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t>why it matters</a:t>
            </a:r>
          </a:p>
        </p:txBody>
      </p:sp>
    </p:spTree>
    <p:extLst>
      <p:ext uri="{BB962C8B-B14F-4D97-AF65-F5344CB8AC3E}">
        <p14:creationId xmlns:p14="http://schemas.microsoft.com/office/powerpoint/2010/main" val="2098036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EBB01-D102-2E40-9176-6731F2748C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25449D6-EDFA-C647-9780-951A2387EC35}"/>
              </a:ext>
            </a:extLst>
          </p:cNvPr>
          <p:cNvSpPr>
            <a:spLocks noGrp="1"/>
          </p:cNvSpPr>
          <p:nvPr>
            <p:ph idx="1"/>
          </p:nvPr>
        </p:nvSpPr>
        <p:spPr/>
        <p:txBody>
          <a:bodyPr/>
          <a:lstStyle/>
          <a:p>
            <a:r>
              <a:rPr lang="en-US" dirty="0"/>
              <a:t>Education to mitigate poverty across generations</a:t>
            </a:r>
          </a:p>
          <a:p>
            <a:r>
              <a:rPr lang="en-US" dirty="0"/>
              <a:t>Estimates of at least 65% Canadians denied right to higher education</a:t>
            </a:r>
          </a:p>
          <a:p>
            <a:r>
              <a:rPr lang="en-US" dirty="0"/>
              <a:t>40,000 Canadians die prematurely each year from poverty</a:t>
            </a:r>
          </a:p>
          <a:p>
            <a:pPr marL="0" indent="0">
              <a:buNone/>
            </a:pPr>
            <a:r>
              <a:rPr lang="en-US" sz="1400" dirty="0"/>
              <a:t>(</a:t>
            </a:r>
            <a:r>
              <a:rPr lang="en-US" sz="1400" dirty="0">
                <a:hlinkClick r:id="rId2"/>
              </a:rPr>
              <a:t>https://www.thestar.com/opinion/commentary/2014/11/23/income_inequality_is_killing_thousands_of_canadians_every_year.html</a:t>
            </a:r>
            <a:r>
              <a:rPr lang="en-US" sz="1400" dirty="0"/>
              <a:t>)</a:t>
            </a:r>
          </a:p>
          <a:p>
            <a:pPr marL="0" indent="0">
              <a:buNone/>
            </a:pPr>
            <a:r>
              <a:rPr lang="en-US" sz="1400" dirty="0">
                <a:hlinkClick r:id="rId3"/>
              </a:rPr>
              <a:t>https://bchrc.net/poverty-kills-why-its-time-to-add-social-condition-to-bcs-human-rights-law/#:~:text=Poverty%20kills.,Canadians%20dying%20prematurely%20each%20day</a:t>
            </a:r>
            <a:r>
              <a:rPr lang="en-US" sz="1400" dirty="0"/>
              <a:t>.</a:t>
            </a:r>
          </a:p>
          <a:p>
            <a:pPr marL="0" indent="0">
              <a:buNone/>
            </a:pPr>
            <a:endParaRPr lang="en-US" sz="1400" dirty="0"/>
          </a:p>
          <a:p>
            <a:r>
              <a:rPr lang="en-US" dirty="0"/>
              <a:t>No WAP in Canada</a:t>
            </a:r>
          </a:p>
        </p:txBody>
      </p:sp>
    </p:spTree>
    <p:extLst>
      <p:ext uri="{BB962C8B-B14F-4D97-AF65-F5344CB8AC3E}">
        <p14:creationId xmlns:p14="http://schemas.microsoft.com/office/powerpoint/2010/main" val="2681299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6346-3860-6C48-9F0D-2A582BF174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F0EF78-656C-B74F-A5A1-DD1887E6052F}"/>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dirty="0"/>
              <a:t>who</a:t>
            </a:r>
          </a:p>
        </p:txBody>
      </p:sp>
    </p:spTree>
    <p:extLst>
      <p:ext uri="{BB962C8B-B14F-4D97-AF65-F5344CB8AC3E}">
        <p14:creationId xmlns:p14="http://schemas.microsoft.com/office/powerpoint/2010/main" val="1299459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0A034-07E1-8E40-A553-81991541DB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22E81C-5E60-694E-AEA5-52AB5E47363C}"/>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dirty="0"/>
              <a:t>what we did</a:t>
            </a:r>
          </a:p>
        </p:txBody>
      </p:sp>
    </p:spTree>
    <p:extLst>
      <p:ext uri="{BB962C8B-B14F-4D97-AF65-F5344CB8AC3E}">
        <p14:creationId xmlns:p14="http://schemas.microsoft.com/office/powerpoint/2010/main" val="1633832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EA2BC-7CD8-6B4D-BB32-BF3FE08E4B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B027E7-73E5-3344-AA76-BE483AE5005A}"/>
              </a:ext>
            </a:extLst>
          </p:cNvPr>
          <p:cNvSpPr>
            <a:spLocks noGrp="1"/>
          </p:cNvSpPr>
          <p:nvPr>
            <p:ph idx="1"/>
          </p:nvPr>
        </p:nvSpPr>
        <p:spPr/>
        <p:txBody>
          <a:bodyPr/>
          <a:lstStyle/>
          <a:p>
            <a:r>
              <a:rPr lang="en-US" dirty="0"/>
              <a:t>CBPAR</a:t>
            </a:r>
          </a:p>
          <a:p>
            <a:r>
              <a:rPr lang="en-US" dirty="0" err="1"/>
              <a:t>iKM</a:t>
            </a:r>
            <a:endParaRPr lang="en-US" dirty="0"/>
          </a:p>
          <a:p>
            <a:r>
              <a:rPr lang="en-US" dirty="0" err="1"/>
              <a:t>www.ShoestringInitiative.com</a:t>
            </a:r>
            <a:endParaRPr lang="en-US" dirty="0"/>
          </a:p>
          <a:p>
            <a:r>
              <a:rPr lang="en-US" dirty="0"/>
              <a:t>Underclass Sisterhood of Solidarity</a:t>
            </a:r>
          </a:p>
        </p:txBody>
      </p:sp>
    </p:spTree>
    <p:extLst>
      <p:ext uri="{BB962C8B-B14F-4D97-AF65-F5344CB8AC3E}">
        <p14:creationId xmlns:p14="http://schemas.microsoft.com/office/powerpoint/2010/main" val="3222133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businesscard, screenshot, vector graphics&#10;&#10;Description automatically generated">
            <a:extLst>
              <a:ext uri="{FF2B5EF4-FFF2-40B4-BE49-F238E27FC236}">
                <a16:creationId xmlns:a16="http://schemas.microsoft.com/office/drawing/2014/main" id="{C61FAD15-B0A9-2244-9559-2C94355DA255}"/>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6F04EC17-FD77-A744-9A36-0E0EF469025C}"/>
              </a:ext>
            </a:extLst>
          </p:cNvPr>
          <p:cNvPicPr>
            <a:picLocks noChangeAspect="1"/>
          </p:cNvPicPr>
          <p:nvPr/>
        </p:nvPicPr>
        <p:blipFill>
          <a:blip r:embed="rId4"/>
          <a:stretch>
            <a:fillRect/>
          </a:stretch>
        </p:blipFill>
        <p:spPr>
          <a:xfrm>
            <a:off x="-657880" y="-1820470"/>
            <a:ext cx="3519638" cy="555159"/>
          </a:xfrm>
          <a:prstGeom prst="rect">
            <a:avLst/>
          </a:prstGeom>
        </p:spPr>
      </p:pic>
    </p:spTree>
    <p:extLst>
      <p:ext uri="{BB962C8B-B14F-4D97-AF65-F5344CB8AC3E}">
        <p14:creationId xmlns:p14="http://schemas.microsoft.com/office/powerpoint/2010/main" val="1428222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28B59-B831-CE48-A2D0-F25F262BD93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B691A0-F5C4-E74F-ACE0-C6AD4889039D}"/>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dirty="0"/>
              <a:t>calls to action</a:t>
            </a:r>
          </a:p>
        </p:txBody>
      </p:sp>
    </p:spTree>
    <p:extLst>
      <p:ext uri="{BB962C8B-B14F-4D97-AF65-F5344CB8AC3E}">
        <p14:creationId xmlns:p14="http://schemas.microsoft.com/office/powerpoint/2010/main" val="1592177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D016-2F90-AB40-88C8-D97D1F0400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740E71E-D3ED-A04E-BBAD-C245EE6E0C13}"/>
              </a:ext>
            </a:extLst>
          </p:cNvPr>
          <p:cNvSpPr>
            <a:spLocks noGrp="1"/>
          </p:cNvSpPr>
          <p:nvPr>
            <p:ph idx="1"/>
          </p:nvPr>
        </p:nvSpPr>
        <p:spPr/>
        <p:txBody>
          <a:bodyPr/>
          <a:lstStyle/>
          <a:p>
            <a:r>
              <a:rPr lang="en-US" dirty="0"/>
              <a:t>Counter narratives (Ben </a:t>
            </a:r>
            <a:r>
              <a:rPr lang="en-US" dirty="0" err="1"/>
              <a:t>Okri</a:t>
            </a:r>
            <a:r>
              <a:rPr lang="en-US" dirty="0"/>
              <a:t>, Anastasia Christou)</a:t>
            </a:r>
          </a:p>
          <a:p>
            <a:r>
              <a:rPr lang="en-US" dirty="0"/>
              <a:t>Educate yourself</a:t>
            </a:r>
          </a:p>
          <a:p>
            <a:r>
              <a:rPr lang="en-US" dirty="0"/>
              <a:t>Advocate for poverty (social condition) legislation</a:t>
            </a:r>
          </a:p>
          <a:p>
            <a:r>
              <a:rPr lang="en-US" dirty="0"/>
              <a:t>Address poverty discrimination and class elitism in your department, faculty &amp; institution</a:t>
            </a:r>
          </a:p>
          <a:p>
            <a:r>
              <a:rPr lang="en-US" dirty="0"/>
              <a:t>Contact Elaine</a:t>
            </a:r>
          </a:p>
        </p:txBody>
      </p:sp>
    </p:spTree>
    <p:extLst>
      <p:ext uri="{BB962C8B-B14F-4D97-AF65-F5344CB8AC3E}">
        <p14:creationId xmlns:p14="http://schemas.microsoft.com/office/powerpoint/2010/main" val="1831310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74598-492F-684F-A0C6-8D94024B2B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9B573B-9CF5-F643-ABBB-CDD09F18A44C}"/>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t>thank you</a:t>
            </a:r>
          </a:p>
        </p:txBody>
      </p:sp>
      <p:pic>
        <p:nvPicPr>
          <p:cNvPr id="4" name="Picture 2" descr="Picture">
            <a:extLst>
              <a:ext uri="{FF2B5EF4-FFF2-40B4-BE49-F238E27FC236}">
                <a16:creationId xmlns:a16="http://schemas.microsoft.com/office/drawing/2014/main" id="{941DDEAD-4AC9-7A4C-B529-473E4EADF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406" y="3874704"/>
            <a:ext cx="2857080" cy="54483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69FBABB-596D-0F46-936A-8B8E73694951}"/>
              </a:ext>
            </a:extLst>
          </p:cNvPr>
          <p:cNvSpPr txBox="1"/>
          <p:nvPr/>
        </p:nvSpPr>
        <p:spPr>
          <a:xfrm>
            <a:off x="8106032" y="3591640"/>
            <a:ext cx="3113903" cy="2031325"/>
          </a:xfrm>
          <a:prstGeom prst="rect">
            <a:avLst/>
          </a:prstGeom>
          <a:noFill/>
        </p:spPr>
        <p:txBody>
          <a:bodyPr wrap="square" rtlCol="0">
            <a:spAutoFit/>
          </a:bodyPr>
          <a:lstStyle/>
          <a:p>
            <a:r>
              <a:rPr lang="en-CA" b="1" dirty="0"/>
              <a:t>Charity </a:t>
            </a:r>
            <a:r>
              <a:rPr lang="en-CA" b="1" dirty="0" err="1"/>
              <a:t>Slobod</a:t>
            </a:r>
            <a:r>
              <a:rPr lang="en-CA" b="1" dirty="0"/>
              <a:t>, MA</a:t>
            </a:r>
          </a:p>
          <a:p>
            <a:r>
              <a:rPr lang="en-CA" dirty="0"/>
              <a:t>Community Connect Lead &amp; Professional Development Coordinator, Faculty of Graduate Studies &amp; Research</a:t>
            </a:r>
          </a:p>
          <a:p>
            <a:endParaRPr lang="en-CA" dirty="0"/>
          </a:p>
          <a:p>
            <a:r>
              <a:rPr lang="en-CA" u="sng" dirty="0">
                <a:hlinkClick r:id="rId3"/>
              </a:rPr>
              <a:t>cslobod@ualberta.ca</a:t>
            </a:r>
            <a:endParaRPr lang="en-US" dirty="0"/>
          </a:p>
        </p:txBody>
      </p:sp>
      <p:sp>
        <p:nvSpPr>
          <p:cNvPr id="6" name="TextBox 5">
            <a:extLst>
              <a:ext uri="{FF2B5EF4-FFF2-40B4-BE49-F238E27FC236}">
                <a16:creationId xmlns:a16="http://schemas.microsoft.com/office/drawing/2014/main" id="{EA48968C-9227-014F-9E8B-0BAE9E99E2B3}"/>
              </a:ext>
            </a:extLst>
          </p:cNvPr>
          <p:cNvSpPr txBox="1"/>
          <p:nvPr/>
        </p:nvSpPr>
        <p:spPr>
          <a:xfrm>
            <a:off x="4654381" y="3591640"/>
            <a:ext cx="3113903" cy="2585323"/>
          </a:xfrm>
          <a:prstGeom prst="rect">
            <a:avLst/>
          </a:prstGeom>
          <a:noFill/>
        </p:spPr>
        <p:txBody>
          <a:bodyPr wrap="square" rtlCol="0">
            <a:spAutoFit/>
          </a:bodyPr>
          <a:lstStyle/>
          <a:p>
            <a:r>
              <a:rPr lang="en-CA" b="1" dirty="0"/>
              <a:t>Dr. Budd L Hall</a:t>
            </a:r>
          </a:p>
          <a:p>
            <a:r>
              <a:rPr lang="en-CA" dirty="0"/>
              <a:t>o-chair UNESCO chair in community based research and social responsibility in higher education </a:t>
            </a:r>
          </a:p>
          <a:p>
            <a:endParaRPr lang="en-CA" dirty="0"/>
          </a:p>
          <a:p>
            <a:r>
              <a:rPr lang="en-CA" dirty="0" err="1"/>
              <a:t>www.unescochair-cbrsr.org</a:t>
            </a:r>
            <a:endParaRPr lang="en-CA" dirty="0"/>
          </a:p>
          <a:p>
            <a:endParaRPr lang="en-CA" dirty="0"/>
          </a:p>
          <a:p>
            <a:r>
              <a:rPr lang="en-CA" dirty="0"/>
              <a:t>@</a:t>
            </a:r>
            <a:r>
              <a:rPr lang="en-CA" dirty="0" err="1"/>
              <a:t>buddhall</a:t>
            </a:r>
            <a:endParaRPr lang="en-US" dirty="0"/>
          </a:p>
        </p:txBody>
      </p:sp>
    </p:spTree>
    <p:extLst>
      <p:ext uri="{BB962C8B-B14F-4D97-AF65-F5344CB8AC3E}">
        <p14:creationId xmlns:p14="http://schemas.microsoft.com/office/powerpoint/2010/main" val="354621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D079A1-D50F-C841-9F96-4C19948FB114}"/>
              </a:ext>
            </a:extLst>
          </p:cNvPr>
          <p:cNvPicPr>
            <a:picLocks noChangeAspect="1"/>
          </p:cNvPicPr>
          <p:nvPr/>
        </p:nvPicPr>
        <p:blipFill>
          <a:blip r:embed="rId2"/>
          <a:stretch>
            <a:fillRect/>
          </a:stretch>
        </p:blipFill>
        <p:spPr>
          <a:xfrm>
            <a:off x="5242812" y="627920"/>
            <a:ext cx="5280310" cy="4851888"/>
          </a:xfrm>
          <a:prstGeom prst="rect">
            <a:avLst/>
          </a:prstGeom>
        </p:spPr>
      </p:pic>
      <p:sp>
        <p:nvSpPr>
          <p:cNvPr id="5" name="Title 1">
            <a:extLst>
              <a:ext uri="{FF2B5EF4-FFF2-40B4-BE49-F238E27FC236}">
                <a16:creationId xmlns:a16="http://schemas.microsoft.com/office/drawing/2014/main" id="{344AC430-211D-C041-8051-8C443F7D9EE4}"/>
              </a:ext>
            </a:extLst>
          </p:cNvPr>
          <p:cNvSpPr txBox="1">
            <a:spLocks/>
          </p:cNvSpPr>
          <p:nvPr/>
        </p:nvSpPr>
        <p:spPr>
          <a:xfrm>
            <a:off x="1458370" y="1501223"/>
            <a:ext cx="4312701" cy="310528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FF0000"/>
                </a:solidFill>
                <a:latin typeface="Montserrat Medium" pitchFamily="2" charset="77"/>
              </a:rPr>
              <a:t>We should talk</a:t>
            </a:r>
            <a:br>
              <a:rPr lang="en-US" sz="3200" dirty="0">
                <a:latin typeface="Montserrat Medium" pitchFamily="2" charset="77"/>
              </a:rPr>
            </a:br>
            <a:endParaRPr lang="en-US" sz="3200" dirty="0">
              <a:latin typeface="Montserrat Medium" pitchFamily="2" charset="77"/>
            </a:endParaRPr>
          </a:p>
          <a:p>
            <a:br>
              <a:rPr lang="en-US" sz="3200" dirty="0">
                <a:latin typeface="Montserrat Medium" pitchFamily="2" charset="77"/>
              </a:rPr>
            </a:br>
            <a:r>
              <a:rPr lang="en-US" sz="1800" dirty="0">
                <a:latin typeface="Montserrat Medium" pitchFamily="2" charset="77"/>
              </a:rPr>
              <a:t>Elaine J Laberge </a:t>
            </a:r>
            <a:r>
              <a:rPr lang="en-US" sz="1000" dirty="0">
                <a:latin typeface="Montserrat Medium" pitchFamily="2" charset="77"/>
              </a:rPr>
              <a:t>PhD Candidate/ABD</a:t>
            </a:r>
            <a:br>
              <a:rPr lang="en-US" sz="2200" dirty="0">
                <a:latin typeface="Montserrat Medium" pitchFamily="2" charset="77"/>
              </a:rPr>
            </a:br>
            <a:br>
              <a:rPr lang="en-US" sz="1400" dirty="0">
                <a:latin typeface="Montserrat Medium" pitchFamily="2" charset="77"/>
              </a:rPr>
            </a:br>
            <a:r>
              <a:rPr lang="en-US" sz="1400" dirty="0">
                <a:latin typeface="Montserrat Medium" pitchFamily="2" charset="77"/>
                <a:hlinkClick r:id="rId3"/>
              </a:rPr>
              <a:t>elaberge@uvic.ca</a:t>
            </a:r>
            <a:br>
              <a:rPr lang="en-US" sz="1400" dirty="0">
                <a:latin typeface="Montserrat Medium" pitchFamily="2" charset="77"/>
              </a:rPr>
            </a:br>
            <a:r>
              <a:rPr lang="en-US" sz="1400" dirty="0" err="1">
                <a:latin typeface="Montserrat Medium" pitchFamily="2" charset="77"/>
              </a:rPr>
              <a:t>www.echoesofpoverty.com</a:t>
            </a:r>
            <a:endParaRPr lang="en-US" sz="1400" dirty="0">
              <a:latin typeface="Montserrat Medium" pitchFamily="2" charset="77"/>
            </a:endParaRPr>
          </a:p>
        </p:txBody>
      </p:sp>
      <p:sp>
        <p:nvSpPr>
          <p:cNvPr id="6" name="Slide Number Placeholder 5">
            <a:extLst>
              <a:ext uri="{FF2B5EF4-FFF2-40B4-BE49-F238E27FC236}">
                <a16:creationId xmlns:a16="http://schemas.microsoft.com/office/drawing/2014/main" id="{E1BC9B4E-88CF-D34D-A907-254755631CFE}"/>
              </a:ext>
            </a:extLst>
          </p:cNvPr>
          <p:cNvSpPr>
            <a:spLocks noGrp="1"/>
          </p:cNvSpPr>
          <p:nvPr>
            <p:ph type="sldNum" sz="quarter" idx="12"/>
          </p:nvPr>
        </p:nvSpPr>
        <p:spPr>
          <a:xfrm>
            <a:off x="7480444" y="5676643"/>
            <a:ext cx="2174240" cy="1028957"/>
          </a:xfrm>
        </p:spPr>
        <p:txBody>
          <a:bodyPr/>
          <a:lstStyle/>
          <a:p>
            <a:pPr algn="l"/>
            <a:r>
              <a:rPr lang="en-US" dirty="0" err="1"/>
              <a:t>www.ShoestringInitiative.com</a:t>
            </a:r>
            <a:endParaRPr lang="en-US" dirty="0"/>
          </a:p>
          <a:p>
            <a:pPr algn="l"/>
            <a:r>
              <a:rPr lang="en-US" dirty="0"/>
              <a:t>@</a:t>
            </a:r>
            <a:r>
              <a:rPr lang="en-US" dirty="0" err="1"/>
              <a:t>ShoestringCdn</a:t>
            </a:r>
            <a:endParaRPr lang="en-US" dirty="0"/>
          </a:p>
        </p:txBody>
      </p:sp>
      <p:pic>
        <p:nvPicPr>
          <p:cNvPr id="8" name="Picture 7">
            <a:extLst>
              <a:ext uri="{FF2B5EF4-FFF2-40B4-BE49-F238E27FC236}">
                <a16:creationId xmlns:a16="http://schemas.microsoft.com/office/drawing/2014/main" id="{C11E86E6-10F2-2842-BB98-5838DAD3223D}"/>
              </a:ext>
            </a:extLst>
          </p:cNvPr>
          <p:cNvPicPr>
            <a:picLocks noChangeAspect="1"/>
          </p:cNvPicPr>
          <p:nvPr/>
        </p:nvPicPr>
        <p:blipFill>
          <a:blip r:embed="rId4"/>
          <a:stretch>
            <a:fillRect/>
          </a:stretch>
        </p:blipFill>
        <p:spPr>
          <a:xfrm>
            <a:off x="2252819" y="5949667"/>
            <a:ext cx="1807476" cy="438176"/>
          </a:xfrm>
          <a:prstGeom prst="rect">
            <a:avLst/>
          </a:prstGeom>
        </p:spPr>
      </p:pic>
      <p:pic>
        <p:nvPicPr>
          <p:cNvPr id="9" name="Picture 8">
            <a:extLst>
              <a:ext uri="{FF2B5EF4-FFF2-40B4-BE49-F238E27FC236}">
                <a16:creationId xmlns:a16="http://schemas.microsoft.com/office/drawing/2014/main" id="{35C9DC98-6152-CC44-987C-45A2563FE38D}"/>
              </a:ext>
            </a:extLst>
          </p:cNvPr>
          <p:cNvPicPr>
            <a:picLocks noChangeAspect="1"/>
          </p:cNvPicPr>
          <p:nvPr/>
        </p:nvPicPr>
        <p:blipFill>
          <a:blip r:embed="rId5"/>
          <a:stretch>
            <a:fillRect/>
          </a:stretch>
        </p:blipFill>
        <p:spPr>
          <a:xfrm>
            <a:off x="4486945" y="5676643"/>
            <a:ext cx="863600" cy="711200"/>
          </a:xfrm>
          <a:prstGeom prst="rect">
            <a:avLst/>
          </a:prstGeom>
        </p:spPr>
      </p:pic>
      <p:pic>
        <p:nvPicPr>
          <p:cNvPr id="10" name="Picture 9">
            <a:extLst>
              <a:ext uri="{FF2B5EF4-FFF2-40B4-BE49-F238E27FC236}">
                <a16:creationId xmlns:a16="http://schemas.microsoft.com/office/drawing/2014/main" id="{46FB494E-CE6F-F94E-92EC-C1B65179CA80}"/>
              </a:ext>
            </a:extLst>
          </p:cNvPr>
          <p:cNvPicPr>
            <a:picLocks noChangeAspect="1"/>
          </p:cNvPicPr>
          <p:nvPr/>
        </p:nvPicPr>
        <p:blipFill>
          <a:blip r:embed="rId6"/>
          <a:stretch>
            <a:fillRect/>
          </a:stretch>
        </p:blipFill>
        <p:spPr>
          <a:xfrm>
            <a:off x="5768829" y="5928551"/>
            <a:ext cx="1394983" cy="424560"/>
          </a:xfrm>
          <a:prstGeom prst="rect">
            <a:avLst/>
          </a:prstGeom>
        </p:spPr>
      </p:pic>
    </p:spTree>
    <p:extLst>
      <p:ext uri="{BB962C8B-B14F-4D97-AF65-F5344CB8AC3E}">
        <p14:creationId xmlns:p14="http://schemas.microsoft.com/office/powerpoint/2010/main" val="2584791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1222</Words>
  <Application>Microsoft Macintosh PowerPoint</Application>
  <PresentationFormat>Widescreen</PresentationFormat>
  <Paragraphs>117</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Montserrat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elaine laberge</dc:creator>
  <cp:lastModifiedBy>elaine laberge</cp:lastModifiedBy>
  <cp:revision>8</cp:revision>
  <dcterms:created xsi:type="dcterms:W3CDTF">2022-05-17T14:39:07Z</dcterms:created>
  <dcterms:modified xsi:type="dcterms:W3CDTF">2022-05-17T16:00:39Z</dcterms:modified>
</cp:coreProperties>
</file>